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A"/>
          </a:solidFill>
        </a:fill>
      </a:tcStyle>
    </a:wholeTbl>
    <a:band2H>
      <a:tcTxStyle b="def" i="def"/>
      <a:tcStyle>
        <a:tcBdr/>
        <a:fill>
          <a:solidFill>
            <a:srgbClr val="FAEC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0CD"/>
          </a:solidFill>
        </a:fill>
      </a:tcStyle>
    </a:wholeTbl>
    <a:band2H>
      <a:tcTxStyle b="def" i="def"/>
      <a:tcStyle>
        <a:tcBdr/>
        <a:fill>
          <a:solidFill>
            <a:srgbClr val="EDE9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FD9"/>
          </a:solidFill>
        </a:fill>
      </a:tcStyle>
    </a:wholeTbl>
    <a:band2H>
      <a:tcTxStyle b="def" i="def"/>
      <a:tcStyle>
        <a:tcBdr/>
        <a:fill>
          <a:solidFill>
            <a:srgbClr val="EEF0ED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4" name="Shape 11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6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7" name="Уровень текста 1…"/>
          <p:cNvSpPr txBox="1"/>
          <p:nvPr>
            <p:ph type="body" sz="quarter" idx="1"/>
          </p:nvPr>
        </p:nvSpPr>
        <p:spPr>
          <a:xfrm>
            <a:off x="1100050" y="4455619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Номер слайда"/>
          <p:cNvSpPr txBox="1"/>
          <p:nvPr>
            <p:ph type="sldNum" sz="quarter" idx="2"/>
          </p:nvPr>
        </p:nvSpPr>
        <p:spPr>
          <a:xfrm>
            <a:off x="11072782" y="6575195"/>
            <a:ext cx="139701" cy="13430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27" name="Уровень текста 1…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6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8" name="Уровень текста 1…"/>
          <p:cNvSpPr txBox="1"/>
          <p:nvPr>
            <p:ph type="body" sz="quarter" idx="1"/>
          </p:nvPr>
        </p:nvSpPr>
        <p:spPr>
          <a:xfrm>
            <a:off x="1097280" y="4453128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9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8" name="Уровень текста 1…"/>
          <p:cNvSpPr txBox="1"/>
          <p:nvPr>
            <p:ph type="body" sz="half" idx="1"/>
          </p:nvPr>
        </p:nvSpPr>
        <p:spPr>
          <a:xfrm>
            <a:off x="1097278" y="1845734"/>
            <a:ext cx="493776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7" name="Уровень текста 1…"/>
          <p:cNvSpPr txBox="1"/>
          <p:nvPr>
            <p:ph type="body" sz="quarter" idx="1"/>
          </p:nvPr>
        </p:nvSpPr>
        <p:spPr>
          <a:xfrm>
            <a:off x="1097280" y="1846052"/>
            <a:ext cx="4937760" cy="736283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217919" y="1846052"/>
            <a:ext cx="4937762" cy="736283"/>
          </a:xfrm>
          <a:prstGeom prst="rect">
            <a:avLst/>
          </a:prstGeom>
        </p:spPr>
        <p:txBody>
          <a:bodyPr lIns="45719" tIns="45719" rIns="45719" bIns="45719" anchor="ctr"/>
          <a:lstStyle/>
          <a:p>
            <a: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pPr>
          </a:p>
        </p:txBody>
      </p:sp>
      <p:sp>
        <p:nvSpPr>
          <p:cNvPr id="5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6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5" name="Rectangle 5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7"/>
          <p:cNvSpPr/>
          <p:nvPr/>
        </p:nvSpPr>
        <p:spPr>
          <a:xfrm>
            <a:off x="15" y="0"/>
            <a:ext cx="405079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4" name="Rectangle 8"/>
          <p:cNvSpPr/>
          <p:nvPr/>
        </p:nvSpPr>
        <p:spPr>
          <a:xfrm>
            <a:off x="4040070" y="0"/>
            <a:ext cx="6400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Текст заголовка"/>
          <p:cNvSpPr txBox="1"/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86" name="Уровень текста 1…"/>
          <p:cNvSpPr txBox="1"/>
          <p:nvPr>
            <p:ph type="body" idx="1"/>
          </p:nvPr>
        </p:nvSpPr>
        <p:spPr>
          <a:xfrm>
            <a:off x="4800600" y="731519"/>
            <a:ext cx="6492241" cy="5257801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7" name="Text Placeholder 3"/>
          <p:cNvSpPr/>
          <p:nvPr>
            <p:ph type="body" sz="quarter" idx="21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pPr>
          </a:p>
        </p:txBody>
      </p:sp>
      <p:sp>
        <p:nvSpPr>
          <p:cNvPr id="8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Rectangle 8"/>
          <p:cNvSpPr/>
          <p:nvPr/>
        </p:nvSpPr>
        <p:spPr>
          <a:xfrm>
            <a:off x="14" y="4915075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Текст заголовка"/>
          <p:cNvSpPr txBox="1"/>
          <p:nvPr>
            <p:ph type="title"/>
          </p:nvPr>
        </p:nvSpPr>
        <p:spPr>
          <a:xfrm>
            <a:off x="1097280" y="5074920"/>
            <a:ext cx="10113265" cy="82296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98" name="Picture Placeholder 2"/>
          <p:cNvSpPr/>
          <p:nvPr>
            <p:ph type="pic" idx="21"/>
          </p:nvPr>
        </p:nvSpPr>
        <p:spPr>
          <a:xfrm>
            <a:off x="14" y="0"/>
            <a:ext cx="12191987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9" name="Уровень текста 1…"/>
          <p:cNvSpPr txBox="1"/>
          <p:nvPr>
            <p:ph type="body" sz="quarter" idx="1"/>
          </p:nvPr>
        </p:nvSpPr>
        <p:spPr>
          <a:xfrm>
            <a:off x="1097280" y="5907023"/>
            <a:ext cx="10113265" cy="594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Rectangle 8"/>
          <p:cNvSpPr/>
          <p:nvPr/>
        </p:nvSpPr>
        <p:spPr>
          <a:xfrm>
            <a:off x="-1" y="6334316"/>
            <a:ext cx="12192003" cy="659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4" name="Straight Connector 9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6" name="Уровень текста 1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" name="Номер слайда"/>
          <p:cNvSpPr txBox="1"/>
          <p:nvPr>
            <p:ph type="sldNum" sz="quarter" idx="2"/>
          </p:nvPr>
        </p:nvSpPr>
        <p:spPr>
          <a:xfrm>
            <a:off x="10981342" y="6529475"/>
            <a:ext cx="231141" cy="22574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91439" marR="0" indent="-9143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 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404368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64530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82818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101106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11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13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15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17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Заголовок 3"/>
          <p:cNvSpPr txBox="1"/>
          <p:nvPr>
            <p:ph type="title" idx="4294967295"/>
          </p:nvPr>
        </p:nvSpPr>
        <p:spPr>
          <a:xfrm>
            <a:off x="320515" y="1747836"/>
            <a:ext cx="11520490" cy="3362326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7000"/>
              </a:lnSpc>
              <a:spcBef>
                <a:spcPts val="800"/>
              </a:spcBef>
              <a:defRPr b="1" spc="-100" sz="1600">
                <a:solidFill>
                  <a:srgbClr val="0070C0"/>
                </a:solidFill>
              </a:defRPr>
            </a:pPr>
            <a:r>
              <a:t> </a:t>
            </a:r>
            <a:br/>
            <a:r>
              <a:t>  </a:t>
            </a:r>
            <a:br/>
            <a:r>
              <a:rPr sz="2800"/>
              <a:t>Тема: «Понятие о корреляционной зависимости. Коэффициент корреляции Пирсона для количественных данных, имеющих нормальное распределение (параметрический). Коэффициент корреляции Спирмена для порядковых данных или количественных данных, не удовлетворяющих условиям нормальности (непараметрический). Интерпретация силы (величины) и направления (знака)»</a:t>
            </a:r>
          </a:p>
        </p:txBody>
      </p:sp>
      <p:sp>
        <p:nvSpPr>
          <p:cNvPr id="117" name="Подзаголовок 4"/>
          <p:cNvSpPr txBox="1"/>
          <p:nvPr>
            <p:ph type="body" sz="quarter" idx="4294967295"/>
          </p:nvPr>
        </p:nvSpPr>
        <p:spPr>
          <a:xfrm>
            <a:off x="320515" y="5557608"/>
            <a:ext cx="9059865" cy="879476"/>
          </a:xfrm>
          <a:prstGeom prst="rect">
            <a:avLst/>
          </a:prstGeom>
        </p:spPr>
        <p:txBody>
          <a:bodyPr/>
          <a:lstStyle/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Лектор: к.м.н., доцент Калмаханов С.Б.</a:t>
            </a:r>
          </a:p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Кафедра политики и организации здравоохранения</a:t>
            </a:r>
          </a:p>
        </p:txBody>
      </p: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38437" t="24207" r="38047" b="24182"/>
          <a:stretch>
            <a:fillRect/>
          </a:stretch>
        </p:blipFill>
        <p:spPr>
          <a:xfrm>
            <a:off x="212727" y="156673"/>
            <a:ext cx="1186361" cy="1313796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Box 2"/>
          <p:cNvSpPr txBox="1"/>
          <p:nvPr/>
        </p:nvSpPr>
        <p:spPr>
          <a:xfrm>
            <a:off x="1813559" y="420916"/>
            <a:ext cx="8534402" cy="88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/>
            </a:pPr>
            <a:r>
              <a:t>Казахский национальный университет имени аль-Фараби</a:t>
            </a:r>
          </a:p>
          <a:p>
            <a:pPr algn="ctr">
              <a:defRPr b="1"/>
            </a:pPr>
            <a:r>
              <a:t>Факультет медицины и здравоохранения</a:t>
            </a:r>
          </a:p>
          <a:p>
            <a:pPr algn="ctr">
              <a:defRPr b="1"/>
            </a:pPr>
            <a:r>
              <a:t>Кафедра политики и организации здравоохранения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Распределения с разными значениями корреляции</a:t>
            </a:r>
          </a:p>
        </p:txBody>
      </p:sp>
      <p:pic>
        <p:nvPicPr>
          <p:cNvPr id="14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3695" y="1927543"/>
            <a:ext cx="5631816" cy="4022726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TextBox 4"/>
          <p:cNvSpPr txBox="1"/>
          <p:nvPr/>
        </p:nvSpPr>
        <p:spPr>
          <a:xfrm>
            <a:off x="6427230" y="2767876"/>
            <a:ext cx="4896091" cy="1792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2400">
                <a:solidFill>
                  <a:srgbClr val="333333"/>
                </a:solidFill>
              </a:defRPr>
            </a:lvl1pPr>
          </a:lstStyle>
          <a:p>
            <a:pPr/>
            <a:r>
              <a:t>Как видно из этого графика, чем ближе модуль корреляции к 1, тем более компактно расположены точки друг к другу, чем ближе к 0, тем более рассеяны значения.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b="1" sz="3200"/>
            </a:pPr>
            <a:r>
              <a:t>Важно:</a:t>
            </a:r>
            <a:r>
              <a:rPr b="0"/>
              <a:t> высокая корреляция не означает, что одно явление вызывает другое!</a:t>
            </a:r>
            <a:endParaRPr b="0"/>
          </a:p>
          <a:p>
            <a:pPr algn="just">
              <a:defRPr sz="3200"/>
            </a:pPr>
            <a:br/>
            <a:r>
              <a:t>Например, рост числа пациентов и рост зарплаты персонала могут коррелировать, но причина – </a:t>
            </a:r>
            <a:r>
              <a:rPr b="1" i="1"/>
              <a:t>общий рост финансирования системы здравоохранения.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Пример интерпретации в контексте исследования</a:t>
            </a:r>
          </a:p>
        </p:txBody>
      </p:sp>
      <p:sp>
        <p:nvSpPr>
          <p:cNvPr id="156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1000"/>
              </a:lnSpc>
              <a:defRPr b="1" sz="2400"/>
            </a:pPr>
            <a:r>
              <a:t>Задача:</a:t>
            </a:r>
            <a:r>
              <a:rPr b="0"/>
              <a:t> определить связь между уровнем удовлетворенности и количеством жалоб.</a:t>
            </a:r>
            <a:endParaRPr b="0"/>
          </a:p>
          <a:p>
            <a:pPr algn="just">
              <a:lnSpc>
                <a:spcPct val="81000"/>
              </a:lnSpc>
              <a:defRPr sz="2400"/>
            </a:pPr>
            <a:r>
              <a:t>r = –0.68 → </a:t>
            </a:r>
            <a:r>
              <a:rPr b="1" i="1"/>
              <a:t>сильная отрицательная корреляция</a:t>
            </a:r>
            <a:endParaRPr b="1" i="1"/>
          </a:p>
          <a:p>
            <a:pPr algn="just">
              <a:lnSpc>
                <a:spcPct val="81000"/>
              </a:lnSpc>
              <a:defRPr sz="2400"/>
            </a:pPr>
            <a:r>
              <a:t>Чем выше удовлетворенность, тем меньше жалоб.</a:t>
            </a:r>
          </a:p>
          <a:p>
            <a:pPr algn="just">
              <a:lnSpc>
                <a:spcPct val="81000"/>
              </a:lnSpc>
              <a:defRPr sz="2400"/>
            </a:pPr>
          </a:p>
          <a:p>
            <a:pPr algn="just">
              <a:lnSpc>
                <a:spcPct val="81000"/>
              </a:lnSpc>
              <a:defRPr b="1" sz="2400"/>
            </a:pPr>
            <a:r>
              <a:t>Задача:</a:t>
            </a:r>
            <a:r>
              <a:rPr b="0"/>
              <a:t> определить связь между числом врачей и количеством пациентов, обслуженных в день.</a:t>
            </a:r>
            <a:endParaRPr b="0"/>
          </a:p>
          <a:p>
            <a:pPr algn="just">
              <a:lnSpc>
                <a:spcPct val="81000"/>
              </a:lnSpc>
              <a:defRPr sz="2400"/>
            </a:pPr>
            <a:r>
              <a:t>r = +0.74 → </a:t>
            </a:r>
            <a:r>
              <a:rPr b="1" i="1"/>
              <a:t>сильная положительная корреляция</a:t>
            </a:r>
            <a:endParaRPr b="1" i="1"/>
          </a:p>
          <a:p>
            <a:pPr algn="just">
              <a:lnSpc>
                <a:spcPct val="81000"/>
              </a:lnSpc>
              <a:defRPr sz="2400"/>
            </a:pPr>
            <a:r>
              <a:t>Рост числа обслуженных пациентов связан увеличением количества врачей.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 sz="4300">
                <a:solidFill>
                  <a:srgbClr val="0070C0"/>
                </a:solidFill>
              </a:defRPr>
            </a:lvl1pPr>
          </a:lstStyle>
          <a:p>
            <a:pPr/>
            <a:r>
              <a:t>Пошаговый подход для анализа в практике менеджера здравоохранения</a:t>
            </a:r>
          </a:p>
        </p:txBody>
      </p:sp>
      <p:sp>
        <p:nvSpPr>
          <p:cNvPr id="159" name="Объект 2"/>
          <p:cNvSpPr txBox="1"/>
          <p:nvPr>
            <p:ph type="body" idx="1"/>
          </p:nvPr>
        </p:nvSpPr>
        <p:spPr>
          <a:xfrm>
            <a:off x="1097280" y="1845734"/>
            <a:ext cx="10058401" cy="4412827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1. Определить тип данных</a:t>
            </a:r>
            <a:r>
              <a:rPr b="0"/>
              <a:t> (количественные или порядковые).</a:t>
            </a:r>
            <a:endParaRPr b="0"/>
          </a:p>
          <a:p>
            <a:pPr>
              <a:defRPr b="1"/>
            </a:pPr>
            <a:r>
              <a:t>2. Проверить нормальность распределения</a:t>
            </a:r>
            <a:r>
              <a:rPr b="0"/>
              <a:t> (например, тестом Шапиро-Уилка).</a:t>
            </a:r>
            <a:endParaRPr b="0"/>
          </a:p>
          <a:p>
            <a:pPr>
              <a:defRPr b="1"/>
            </a:pPr>
            <a:r>
              <a:t>3. Выбрать подходящий метод:</a:t>
            </a:r>
          </a:p>
          <a:p>
            <a:pPr lvl="1" marL="384047" indent="-182879">
              <a:spcBef>
                <a:spcPts val="400"/>
              </a:spcBef>
              <a:defRPr sz="1900"/>
            </a:pPr>
            <a:r>
              <a:t>Нормальные данные → коэффициент Пирсона (r).</a:t>
            </a:r>
            <a:endParaRPr sz="1800"/>
          </a:p>
          <a:p>
            <a:pPr lvl="1" marL="384047" indent="-182879">
              <a:spcBef>
                <a:spcPts val="400"/>
              </a:spcBef>
              <a:defRPr sz="1900"/>
            </a:pPr>
            <a:r>
              <a:t>Ненормальные/порядковые данные → коэффициент Спирмена (ρ).</a:t>
            </a:r>
            <a:endParaRPr sz="1800"/>
          </a:p>
          <a:p>
            <a:pPr>
              <a:defRPr b="1"/>
            </a:pPr>
            <a:r>
              <a:t>4. Рассчитать коэффициент</a:t>
            </a:r>
            <a:r>
              <a:rPr b="0"/>
              <a:t> (в Excel, SPSS).</a:t>
            </a:r>
            <a:endParaRPr b="0"/>
          </a:p>
          <a:p>
            <a:pPr>
              <a:defRPr b="1"/>
            </a:pPr>
            <a:r>
              <a:t>5. Интерпретировать</a:t>
            </a:r>
            <a:r>
              <a:rPr b="0"/>
              <a:t> величину и знак.</a:t>
            </a:r>
            <a:endParaRPr b="0"/>
          </a:p>
          <a:p>
            <a:pPr>
              <a:defRPr b="1"/>
            </a:pPr>
            <a:r>
              <a:t>6. Сделать управленческие выводы</a:t>
            </a:r>
            <a:r>
              <a:rPr b="0"/>
              <a:t>, например:</a:t>
            </a:r>
            <a:endParaRPr b="0"/>
          </a:p>
          <a:p>
            <a:pPr lvl="1" marL="384047" indent="-182879">
              <a:spcBef>
                <a:spcPts val="400"/>
              </a:spcBef>
              <a:defRPr sz="1900"/>
            </a:pPr>
            <a:r>
              <a:t>выявить факторы, влияющие на качество медицинских услуг;</a:t>
            </a:r>
            <a:endParaRPr sz="1800"/>
          </a:p>
          <a:p>
            <a:pPr lvl="1" marL="384047" indent="-182879">
              <a:spcBef>
                <a:spcPts val="400"/>
              </a:spcBef>
              <a:defRPr sz="1900"/>
            </a:pPr>
            <a:r>
              <a:t>определить взаимосвязь между удовлетворенностью пациентов и нагрузкой на персонал;</a:t>
            </a:r>
            <a:endParaRPr sz="1800"/>
          </a:p>
          <a:p>
            <a:pPr lvl="1" marL="384047" indent="-182879">
              <a:spcBef>
                <a:spcPts val="400"/>
              </a:spcBef>
              <a:defRPr sz="1900"/>
            </a:pPr>
            <a:r>
              <a:t>обосновать приоритеты при распределении ресурсов.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Заключение</a:t>
            </a:r>
          </a:p>
        </p:txBody>
      </p:sp>
      <p:sp>
        <p:nvSpPr>
          <p:cNvPr id="162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b="1" sz="2400"/>
            </a:pPr>
            <a:r>
              <a:t>Корреляционный анализ </a:t>
            </a:r>
            <a:r>
              <a:rPr b="0"/>
              <a:t>– мощный инструмент для управленческих решений в здравоохранении.</a:t>
            </a:r>
            <a:endParaRPr b="0"/>
          </a:p>
          <a:p>
            <a:pPr algn="just">
              <a:defRPr sz="2400"/>
            </a:pPr>
            <a:br/>
            <a:r>
              <a:t>Он помогает определять взаимосвязи, оценивать тенденции и обосновывать стратегические решения на основе данных.</a:t>
            </a:r>
          </a:p>
          <a:p>
            <a:pPr algn="just">
              <a:defRPr sz="2400"/>
            </a:pPr>
            <a:br/>
            <a:r>
              <a:t>Главное – правильно выбрать метод, интерпретировать результаты и помнить: </a:t>
            </a:r>
            <a:r>
              <a:rPr b="1"/>
              <a:t>корреляция ≠ причинность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Ситуационное задание 1</a:t>
            </a:r>
          </a:p>
        </p:txBody>
      </p:sp>
      <p:sp>
        <p:nvSpPr>
          <p:cNvPr id="165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sz="2400"/>
            </a:pPr>
            <a:r>
              <a:t>По данным 20 поликлиник региона выявлено:</a:t>
            </a:r>
            <a:br/>
            <a:r>
              <a:t>r = +0.67 между финансированием и охватом профилактическими осмотрами.</a:t>
            </a:r>
          </a:p>
          <a:p>
            <a:pPr marL="355600" indent="-355600" algn="just">
              <a:buFont typeface="Arial"/>
              <a:buChar char="•"/>
              <a:defRPr sz="2400"/>
            </a:pPr>
            <a:r>
              <a:t>Как можно интерпретировать этот результат?</a:t>
            </a:r>
          </a:p>
          <a:p>
            <a:pPr marL="355600" indent="-355600" algn="just">
              <a:buFont typeface="Arial"/>
              <a:buChar char="•"/>
              <a:defRPr sz="2400"/>
            </a:pPr>
            <a:r>
              <a:t>Можно ли утверждать, что рост финансирования вызывает повышение охвата?</a:t>
            </a:r>
          </a:p>
          <a:p>
            <a:pPr marL="355600" indent="-355600" algn="just">
              <a:buFont typeface="Arial"/>
              <a:buChar char="•"/>
              <a:defRPr sz="2400"/>
            </a:pPr>
            <a:r>
              <a:t>Какие иные факторы могут влиять на показатель?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Ситуационное задание 2</a:t>
            </a:r>
          </a:p>
        </p:txBody>
      </p:sp>
      <p:sp>
        <p:nvSpPr>
          <p:cNvPr id="168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sz="2400"/>
            </a:pPr>
            <a:r>
              <a:t>В клинике выявлена отрицательная корреляция (ρ = –0.56) между уровнем стресса медперсонала и удовлетворенностью пациентов.</a:t>
            </a:r>
          </a:p>
          <a:p>
            <a:pPr lvl="1" marL="382588" indent="-382588" algn="just">
              <a:spcBef>
                <a:spcPts val="400"/>
              </a:spcBef>
              <a:buFont typeface="Arial"/>
              <a:buChar char="•"/>
              <a:defRPr sz="2400"/>
            </a:pPr>
            <a:r>
              <a:t>Какие управленческие решения можно предложить на основе этого результата?</a:t>
            </a:r>
            <a:endParaRPr sz="1800"/>
          </a:p>
          <a:p>
            <a:pPr lvl="1" marL="382588" indent="-382588" algn="just">
              <a:spcBef>
                <a:spcPts val="400"/>
              </a:spcBef>
              <a:buFont typeface="Arial"/>
              <a:buChar char="•"/>
              <a:defRPr sz="2400"/>
            </a:pPr>
            <a:r>
              <a:t>Как можно подтвердить, что именно стресс влияет на качество обслуживания?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Заголовок 3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6600">
                <a:solidFill>
                  <a:srgbClr val="0070C0"/>
                </a:solidFill>
              </a:defRPr>
            </a:pPr>
            <a:r>
              <a:t>Спасибо за внимание</a:t>
            </a:r>
            <a:r>
              <a:t>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Понятие корреляционной зависимости</a:t>
            </a:r>
          </a:p>
        </p:txBody>
      </p:sp>
      <p:sp>
        <p:nvSpPr>
          <p:cNvPr id="122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1000"/>
              </a:lnSpc>
              <a:defRPr b="1" sz="2400"/>
            </a:pPr>
            <a:r>
              <a:t>Корреляция</a:t>
            </a:r>
            <a:r>
              <a:rPr b="0"/>
              <a:t> – это статистическая взаимосвязь между двумя количественными признаками. Она показывает, насколько изменение одного показателя связано с изменением другого, но не доказывает причинно-следственную связь.</a:t>
            </a:r>
            <a:endParaRPr b="0"/>
          </a:p>
          <a:p>
            <a:pPr algn="just">
              <a:lnSpc>
                <a:spcPct val="81000"/>
              </a:lnSpc>
              <a:defRPr b="1" sz="2400"/>
            </a:pPr>
            <a:r>
              <a:t>Примеры в здравоохранении:</a:t>
            </a:r>
          </a:p>
          <a:p>
            <a:pPr marL="355600" indent="-355600" algn="just">
              <a:lnSpc>
                <a:spcPct val="81000"/>
              </a:lnSpc>
              <a:buFont typeface="Arial"/>
              <a:buChar char="•"/>
              <a:defRPr sz="2400"/>
            </a:pPr>
            <a:r>
              <a:t>связь между уровнем дохода населения и частотой обращений за платными медицинскими услугами;</a:t>
            </a:r>
          </a:p>
          <a:p>
            <a:pPr marL="355600" indent="-355600" algn="just">
              <a:lnSpc>
                <a:spcPct val="81000"/>
              </a:lnSpc>
              <a:buFont typeface="Arial"/>
              <a:buChar char="•"/>
              <a:defRPr sz="2400"/>
            </a:pPr>
            <a:r>
              <a:t>зависимость между индексом массы тела (ИМТ) и уровнем артериального давления;</a:t>
            </a:r>
          </a:p>
          <a:p>
            <a:pPr marL="355600" indent="-355600" algn="just">
              <a:lnSpc>
                <a:spcPct val="81000"/>
              </a:lnSpc>
              <a:buFont typeface="Arial"/>
              <a:buChar char="•"/>
              <a:defRPr sz="2400"/>
            </a:pPr>
            <a:r>
              <a:t>взаимосвязь между удовлетворенностью пациентов и эффективностью менеджмента клиники.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Типы корреляции</a:t>
            </a:r>
          </a:p>
        </p:txBody>
      </p:sp>
      <p:graphicFrame>
        <p:nvGraphicFramePr>
          <p:cNvPr id="125" name="Объект 3"/>
          <p:cNvGraphicFramePr/>
          <p:nvPr/>
        </p:nvGraphicFramePr>
        <p:xfrm>
          <a:off x="1559619" y="2098514"/>
          <a:ext cx="9133090" cy="378608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3044363"/>
                <a:gridCol w="3044363"/>
                <a:gridCol w="3044363"/>
              </a:tblGrid>
              <a:tr h="393000">
                <a:tc>
                  <a:txBody>
                    <a:bodyPr/>
                    <a:lstStyle/>
                    <a:p>
                      <a:pPr algn="ctr" defTabSz="914400">
                        <a:defRPr b="0" sz="1800"/>
                      </a:pPr>
                      <a:r>
                        <a:rPr b="1"/>
                        <a:t>Тип зависимости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ctr" defTabSz="914400">
                        <a:defRPr b="0" sz="1800"/>
                      </a:pPr>
                      <a:r>
                        <a:rPr b="1"/>
                        <a:t>Характеристика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ctr" defTabSz="914400">
                        <a:defRPr b="0" sz="1800"/>
                      </a:pPr>
                      <a:r>
                        <a:rPr b="1"/>
                        <a:t>Пример</a:t>
                      </a:r>
                    </a:p>
                  </a:txBody>
                  <a:tcPr marL="41514" marR="41514" marT="41514" marB="41514" anchor="ctr" anchorCtr="0" horzOverflow="overflow"/>
                </a:tc>
              </a:tr>
              <a:tr h="1223281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Положительная (прямая)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При увеличении одного признака увеличивается и другой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Чем выше доход, тем выше удовлетворённость медицинским обслуживанием</a:t>
                      </a:r>
                    </a:p>
                  </a:txBody>
                  <a:tcPr marL="41514" marR="41514" marT="41514" marB="41514" anchor="ctr" anchorCtr="0" horzOverflow="overflow"/>
                </a:tc>
              </a:tr>
              <a:tr h="1223281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Отрицательная (обратная)</a:t>
                      </a:r>
                    </a:p>
                  </a:txBody>
                  <a:tcPr marL="41514" marR="41514" marT="41514" marB="41514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При увеличении одного признака другой уменьшается</a:t>
                      </a:r>
                    </a:p>
                  </a:txBody>
                  <a:tcPr marL="41514" marR="41514" marT="41514" marB="41514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Чем больше стаж, тем меньше количество ошибок при ведении документации</a:t>
                      </a:r>
                    </a:p>
                  </a:txBody>
                  <a:tcPr marL="41514" marR="41514" marT="41514" marB="41514" anchor="ctr" anchorCtr="0" horzOverflow="overflow">
                    <a:noFill/>
                  </a:tcPr>
                </a:tc>
              </a:tr>
              <a:tr h="94652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Отсутствие корреляции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Изменение одного признака не связано с изменением другого</a:t>
                      </a:r>
                    </a:p>
                  </a:txBody>
                  <a:tcPr marL="41514" marR="41514" marT="41514" marB="41514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Рост пациента и уровень холестерина</a:t>
                      </a:r>
                    </a:p>
                  </a:txBody>
                  <a:tcPr marL="41514" marR="41514" marT="41514" marB="41514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4400">
                <a:solidFill>
                  <a:srgbClr val="0070C0"/>
                </a:solidFill>
              </a:defRPr>
            </a:pPr>
            <a:r>
              <a:t>Коэффициент корреляции Пирсона (</a:t>
            </a:r>
            <a:r>
              <a:t>r)</a:t>
            </a:r>
          </a:p>
        </p:txBody>
      </p:sp>
      <p:sp>
        <p:nvSpPr>
          <p:cNvPr id="128" name="Объект 2"/>
          <p:cNvSpPr txBox="1"/>
          <p:nvPr>
            <p:ph type="body" idx="1"/>
          </p:nvPr>
        </p:nvSpPr>
        <p:spPr>
          <a:xfrm>
            <a:off x="1097280" y="1845734"/>
            <a:ext cx="10058401" cy="433154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  <a:defRPr b="1" sz="18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🔹 </a:t>
            </a:r>
            <a:r>
              <a:t>Когда используется:</a:t>
            </a:r>
          </a:p>
          <a:p>
            <a:pPr marL="355600" indent="-355600">
              <a:lnSpc>
                <a:spcPct val="81000"/>
              </a:lnSpc>
              <a:buFont typeface="Arial"/>
              <a:buChar char="•"/>
              <a:defRPr sz="1800"/>
            </a:pPr>
            <a:r>
              <a:t>оба признака – количественные (интервальные или шкала отношений);</a:t>
            </a:r>
          </a:p>
          <a:p>
            <a:pPr marL="355600" indent="-355600">
              <a:lnSpc>
                <a:spcPct val="81000"/>
              </a:lnSpc>
              <a:buFont typeface="Arial"/>
              <a:buChar char="•"/>
              <a:defRPr sz="1800"/>
            </a:pPr>
            <a:r>
              <a:t>данные имеют нормальное распределение;</a:t>
            </a:r>
          </a:p>
          <a:p>
            <a:pPr marL="355600" indent="-355600">
              <a:lnSpc>
                <a:spcPct val="81000"/>
              </a:lnSpc>
              <a:buFont typeface="Arial"/>
              <a:buChar char="•"/>
              <a:defRPr sz="1800"/>
            </a:pPr>
            <a:r>
              <a:t>связь между переменными линейная.</a:t>
            </a:r>
          </a:p>
          <a:p>
            <a:pPr>
              <a:lnSpc>
                <a:spcPct val="81000"/>
              </a:lnSpc>
              <a:defRPr b="1" sz="18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🔹 </a:t>
            </a:r>
            <a:r>
              <a:t>Формула (для понимания принципа):</a:t>
            </a:r>
          </a:p>
          <a:p>
            <a:pPr marL="1798180" indent="-90030">
              <a:lnSpc>
                <a:spcPct val="81000"/>
              </a:lnSpc>
              <a:tabLst>
                <a:tab pos="3670300" algn="l"/>
              </a:tabLst>
              <a:defRPr i="1" sz="1800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𝑟</m:t>
                  </m:r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m:rPr>
                          <m:nor/>
                        </m:rP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cov</m:t>
                      </m:r>
                      <m:d>
                        <m:dPr>
                          <m:ctrl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  <m:sepChr m:val=","/>
                        </m:dPr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</m:num>
                    <m:den>
                      <m:sSub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</m:den>
                  </m:f>
                </m:oMath>
              </m:oMathPara>
            </a14:m>
          </a:p>
          <a:p>
            <a:pPr>
              <a:lnSpc>
                <a:spcPct val="81000"/>
              </a:lnSpc>
              <a:defRPr sz="1800"/>
            </a:pPr>
            <a:r>
              <a:t>где</a:t>
            </a:r>
          </a:p>
          <a:p>
            <a:pPr>
              <a:lnSpc>
                <a:spcPct val="81000"/>
              </a:lnSpc>
              <a:defRPr i="1" sz="1800"/>
            </a:pPr>
            <a:r>
              <a:t>cov(X, Y)</a:t>
            </a:r>
            <a:r>
              <a:rPr i="0"/>
              <a:t> </a:t>
            </a:r>
            <a:r>
              <a:rPr i="0"/>
              <a:t>–</a:t>
            </a:r>
            <a:r>
              <a:rPr i="0"/>
              <a:t> </a:t>
            </a:r>
            <a:r>
              <a:rPr i="0"/>
              <a:t>ковариация между переменными </a:t>
            </a:r>
            <a:r>
              <a:rPr i="0"/>
              <a:t>X </a:t>
            </a:r>
            <a:r>
              <a:rPr i="0"/>
              <a:t>и </a:t>
            </a:r>
            <a:r>
              <a:rPr i="0"/>
              <a:t>Y,</a:t>
            </a:r>
          </a:p>
          <a:p>
            <a:pPr>
              <a:lnSpc>
                <a:spcPct val="81000"/>
              </a:lnSpc>
              <a:defRPr i="1" sz="1800"/>
            </a:pPr>
            <a:r>
              <a:t>s_X</a:t>
            </a:r>
            <a:r>
              <a:rPr i="0"/>
              <a:t>, </a:t>
            </a:r>
            <a:r>
              <a:t>s_Y</a:t>
            </a:r>
            <a:r>
              <a:rPr i="0"/>
              <a:t> </a:t>
            </a:r>
            <a:r>
              <a:rPr i="0"/>
              <a:t>–</a:t>
            </a:r>
            <a:r>
              <a:rPr i="0"/>
              <a:t> </a:t>
            </a:r>
            <a:r>
              <a:rPr i="0"/>
              <a:t>стандартные отклонения </a:t>
            </a:r>
            <a:r>
              <a:rPr i="0"/>
              <a:t>X </a:t>
            </a:r>
            <a:r>
              <a:rPr i="0"/>
              <a:t>и </a:t>
            </a:r>
            <a:r>
              <a:rPr i="0"/>
              <a:t>Y.</a:t>
            </a:r>
          </a:p>
          <a:p>
            <a:pPr>
              <a:lnSpc>
                <a:spcPct val="81000"/>
              </a:lnSpc>
              <a:defRPr sz="1800"/>
            </a:pPr>
            <a:r>
              <a:t>Значение </a:t>
            </a:r>
            <a:r>
              <a:rPr i="1"/>
              <a:t>r</a:t>
            </a:r>
            <a:r>
              <a:t> </a:t>
            </a:r>
            <a:r>
              <a:t>всегда лежит в диапазоне от </a:t>
            </a:r>
            <a:r>
              <a:rPr b="1" u="sng"/>
              <a:t>–1 до +1</a:t>
            </a:r>
            <a:r>
              <a:rPr u="sng"/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Интерпретация коэффициента корреляции Пирсона (</a:t>
            </a:r>
            <a:r>
              <a:t>r)</a:t>
            </a:r>
          </a:p>
        </p:txBody>
      </p:sp>
      <p:graphicFrame>
        <p:nvGraphicFramePr>
          <p:cNvPr id="131" name="Объект 10"/>
          <p:cNvGraphicFramePr/>
          <p:nvPr/>
        </p:nvGraphicFramePr>
        <p:xfrm>
          <a:off x="670559" y="1876957"/>
          <a:ext cx="10850882" cy="4022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435823"/>
                <a:gridCol w="1747620"/>
                <a:gridCol w="2882569"/>
                <a:gridCol w="4784869"/>
              </a:tblGrid>
              <a:tr h="446969">
                <a:tc>
                  <a:txBody>
                    <a:bodyPr/>
                    <a:lstStyle/>
                    <a:p>
                      <a:pPr algn="ctr" defTabSz="914400">
                        <a:defRPr b="1" sz="1800"/>
                      </a:pPr>
                      <a:r>
                        <a:t>Значение </a:t>
                      </a:r>
                      <a:r>
                        <a:t>r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Сила связи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Интерпретация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Пример из менеджмента здравоохранения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  <a:tr h="715151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0.00-0.19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слабая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Линейная связь практически отсутствует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Между возрастом руководителя и средним временем ожидания пациентов нет заметной связи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  <a:tr h="58106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0.20-0.39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Слабая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Незначительная линейная зависимость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Слабая связь между числом коек и уровнем удовлетворенности пациентов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  <a:tr h="715151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0.40-0.59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Средняя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Умеренная линейная зависимость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Умеренная зависимость между расходами на обучение персонала и производительностью труда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  <a:tr h="983333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0.60-0.79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Сильная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Явная линейная связь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Сильная положительная зависимость между числом врачей и количеством обслуженных пациентов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  <a:tr h="58106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0.80-1.00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сильная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Почти прямая (линейная) зависимость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сильная связь между количеством койко-дней и общими затратами на лечение</a:t>
                      </a:r>
                    </a:p>
                  </a:txBody>
                  <a:tcPr marL="22348" marR="22348" marT="22348" marB="22348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4000">
                <a:solidFill>
                  <a:srgbClr val="0070C0"/>
                </a:solidFill>
              </a:defRPr>
            </a:pPr>
            <a:r>
              <a:t>Коэффициент корреляции Спирмена (</a:t>
            </a:r>
            <a:r>
              <a:t>ρ)</a:t>
            </a:r>
          </a:p>
        </p:txBody>
      </p:sp>
      <p:sp>
        <p:nvSpPr>
          <p:cNvPr id="134" name="Объект 2"/>
          <p:cNvSpPr txBox="1"/>
          <p:nvPr>
            <p:ph type="body" idx="1"/>
          </p:nvPr>
        </p:nvSpPr>
        <p:spPr>
          <a:xfrm>
            <a:off x="1097280" y="1845734"/>
            <a:ext cx="10058401" cy="444330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b="1" sz="17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🔹 </a:t>
            </a:r>
            <a:r>
              <a:t>Когда используется:</a:t>
            </a:r>
          </a:p>
          <a:p>
            <a:pPr marL="355600" indent="-354013">
              <a:lnSpc>
                <a:spcPct val="72000"/>
              </a:lnSpc>
              <a:buFont typeface="Arial"/>
              <a:buChar char="•"/>
              <a:defRPr sz="1700"/>
            </a:pPr>
            <a:r>
              <a:t>данные порядковые (например, ранги удовлетворенности);</a:t>
            </a:r>
          </a:p>
          <a:p>
            <a:pPr marL="355600" indent="-354013">
              <a:lnSpc>
                <a:spcPct val="72000"/>
              </a:lnSpc>
              <a:buFont typeface="Arial"/>
              <a:buChar char="•"/>
              <a:defRPr sz="1700"/>
            </a:pPr>
            <a:r>
              <a:t>или количественные данные, не распределенные нормально;</a:t>
            </a:r>
          </a:p>
          <a:p>
            <a:pPr marL="355600" indent="-354013">
              <a:lnSpc>
                <a:spcPct val="72000"/>
              </a:lnSpc>
              <a:buFont typeface="Arial"/>
              <a:buChar char="•"/>
              <a:defRPr sz="1700"/>
            </a:pPr>
            <a:r>
              <a:t>или когда связь нелинейная, но монотонная (т.е. при увеличении одного признака другой либо растет, либо уменьшается).</a:t>
            </a:r>
          </a:p>
          <a:p>
            <a:pPr>
              <a:lnSpc>
                <a:spcPct val="72000"/>
              </a:lnSpc>
              <a:defRPr b="1" sz="17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🔹 </a:t>
            </a:r>
            <a:r>
              <a:t>Принцип расчёта:</a:t>
            </a:r>
          </a:p>
          <a:p>
            <a:pPr>
              <a:lnSpc>
                <a:spcPct val="72000"/>
              </a:lnSpc>
              <a:defRPr sz="1700"/>
            </a:pPr>
            <a:r>
              <a:t>Вместо исходных значений используются </a:t>
            </a:r>
            <a:r>
              <a:rPr b="1"/>
              <a:t>ранги</a:t>
            </a:r>
            <a:r>
              <a:t> (места по порядку).</a:t>
            </a:r>
            <a:br/>
            <a:r>
              <a:t>Формула:</a:t>
            </a:r>
          </a:p>
          <a:p>
            <a:pPr marL="1798180" indent="-90030">
              <a:lnSpc>
                <a:spcPct val="72000"/>
              </a:lnSpc>
              <a:defRPr i="1" sz="1700"/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17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𝜌</m:t>
                  </m:r>
                  <m:r>
                    <a:rPr xmlns:a="http://schemas.openxmlformats.org/drawingml/2006/main" sz="17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7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1</m:t>
                  </m:r>
                  <m:r>
                    <a:rPr xmlns:a="http://schemas.openxmlformats.org/drawingml/2006/main" sz="17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−</m:t>
                  </m:r>
                  <m:f>
                    <m:fPr>
                      <m:ctrlPr>
                        <a:rPr xmlns:a="http://schemas.openxmlformats.org/drawingml/2006/main" sz="17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17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xmlns:a="http://schemas.openxmlformats.org/drawingml/2006/main" sz="17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∑</m:t>
                      </m:r>
                      <m:sSubSup>
                        <m:e>
                          <m: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num>
                    <m:den>
                      <m:r>
                        <a:rPr xmlns:a="http://schemas.openxmlformats.org/drawingml/2006/main" sz="17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d>
                        <m:dPr>
                          <m:ctrlP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e>
                              <m:r>
                                <a:rPr xmlns:a="http://schemas.openxmlformats.org/drawingml/2006/main" sz="17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xmlns:a="http://schemas.openxmlformats.org/drawingml/2006/main" sz="1700" i="1">
                                  <a:solidFill>
                                    <a:srgbClr val="3F3F3F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xmlns:a="http://schemas.openxmlformats.org/drawingml/2006/main" sz="17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den>
                  </m:f>
                </m:oMath>
              </m:oMathPara>
            </a14:m>
          </a:p>
          <a:p>
            <a:pPr>
              <a:lnSpc>
                <a:spcPct val="72000"/>
              </a:lnSpc>
              <a:defRPr sz="1700"/>
            </a:pPr>
            <a:r>
              <a:t>где</a:t>
            </a:r>
            <a:br/>
            <a:r>
              <a:rPr i="1"/>
              <a:t>d_i</a:t>
            </a:r>
            <a:r>
              <a:t> </a:t>
            </a:r>
            <a:r>
              <a:t>–</a:t>
            </a:r>
            <a:r>
              <a:t> </a:t>
            </a:r>
            <a:r>
              <a:t>разность между рангами каждой пары наблюдений,</a:t>
            </a:r>
            <a:br/>
            <a:r>
              <a:rPr i="1"/>
              <a:t>n</a:t>
            </a:r>
            <a:r>
              <a:t> </a:t>
            </a:r>
            <a:r>
              <a:t>–</a:t>
            </a:r>
            <a:r>
              <a:t> </a:t>
            </a:r>
            <a:r>
              <a:t>количество пар наблюдений.</a:t>
            </a:r>
          </a:p>
          <a:p>
            <a:pPr>
              <a:lnSpc>
                <a:spcPct val="72000"/>
              </a:lnSpc>
              <a:defRPr sz="1700"/>
            </a:pPr>
            <a:r>
              <a:t>Значения </a:t>
            </a:r>
            <a:r>
              <a:t>ρ </a:t>
            </a:r>
            <a:r>
              <a:t>также лежат от </a:t>
            </a:r>
            <a:r>
              <a:rPr b="1"/>
              <a:t>–1 до +1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Интерпретация знака и силы корреляции Спирмена (</a:t>
            </a:r>
            <a:r>
              <a:t>ρ)</a:t>
            </a:r>
          </a:p>
        </p:txBody>
      </p:sp>
      <p:graphicFrame>
        <p:nvGraphicFramePr>
          <p:cNvPr id="137" name="Объект 6"/>
          <p:cNvGraphicFramePr/>
          <p:nvPr/>
        </p:nvGraphicFramePr>
        <p:xfrm>
          <a:off x="563880" y="1846263"/>
          <a:ext cx="11125201" cy="40227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501433"/>
                <a:gridCol w="1855938"/>
                <a:gridCol w="2596389"/>
                <a:gridCol w="5171440"/>
              </a:tblGrid>
              <a:tr h="419034">
                <a:tc>
                  <a:txBody>
                    <a:bodyPr/>
                    <a:lstStyle/>
                    <a:p>
                      <a:pPr algn="ctr" defTabSz="914400">
                        <a:defRPr b="1" sz="1800"/>
                      </a:pPr>
                      <a:r>
                        <a:t>Значение </a:t>
                      </a:r>
                      <a:r>
                        <a:t>ρ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Сила связи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Интерпретация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/>
                        <a:t>Пример из менеджмента здравоохранения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  <a:tr h="670454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0.00-0.19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слабая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Монотонная зависимость практически отсутствует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Ранг удовлетворенности пациентов почти не зависит от уровня оснащённости клиники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  <a:tr h="670454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0.20-0.39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Слабая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Слабая монотонная зависимость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Незначительная связь между уровнем стресса персонала и оценками командного взаимодействия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  <a:tr h="670454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0.40-0.59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Средняя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Умеренная монотонная зависимость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Умеренная зависимость между рангами качества управления и уровнем удержания сотрудников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  <a:tr h="796164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0.60-0.79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Сильная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Значимая монотонная зависимость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Сильная отрицательная зависимость: чем выше ранг удовлетворенности пациентов, тем ниже частота жалоб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  <a:tr h="796164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b="1"/>
                        <a:t>0.80-1.00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сильная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Почти идеальная монотонная зависимость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t>Очень сильная положительная связь между рангом эффективности отделений и рейтингом клиники</a:t>
                      </a:r>
                    </a:p>
                  </a:txBody>
                  <a:tcPr marL="20952" marR="20952" marT="20952" marB="20952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Заголовок 3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Сравнение</a:t>
            </a:r>
          </a:p>
        </p:txBody>
      </p:sp>
      <p:sp>
        <p:nvSpPr>
          <p:cNvPr id="140" name="Текст 4"/>
          <p:cNvSpPr txBox="1"/>
          <p:nvPr>
            <p:ph type="body" sz="quarter" idx="1"/>
          </p:nvPr>
        </p:nvSpPr>
        <p:spPr>
          <a:xfrm>
            <a:off x="1097279" y="1846052"/>
            <a:ext cx="4937762" cy="736283"/>
          </a:xfrm>
          <a:prstGeom prst="rect">
            <a:avLst/>
          </a:prstGeom>
        </p:spPr>
        <p:txBody>
          <a:bodyPr/>
          <a:lstStyle/>
          <a:p>
            <a:pPr algn="ctr">
              <a:defRPr b="1">
                <a:solidFill>
                  <a:srgbClr val="000000"/>
                </a:solidFill>
              </a:defRPr>
            </a:pPr>
            <a:r>
              <a:t>Коэффициент корреляции Пирсона (</a:t>
            </a:r>
            <a:r>
              <a:t>r)</a:t>
            </a:r>
          </a:p>
        </p:txBody>
      </p:sp>
      <p:sp>
        <p:nvSpPr>
          <p:cNvPr id="141" name="Объект 5"/>
          <p:cNvSpPr txBox="1"/>
          <p:nvPr/>
        </p:nvSpPr>
        <p:spPr>
          <a:xfrm>
            <a:off x="1097279" y="2628054"/>
            <a:ext cx="4937762" cy="3286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Преимущества:</a:t>
            </a:r>
            <a:r>
              <a:rPr b="0"/>
              <a:t> Более точный результат, если условия нормальности выполнены.</a:t>
            </a:r>
          </a:p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Недостатки:</a:t>
            </a:r>
            <a:r>
              <a:rPr b="0"/>
              <a:t> Высокая чувствительность к выбросам в данных, которые могут исказить результат.</a:t>
            </a:r>
          </a:p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Применение:</a:t>
            </a:r>
            <a:r>
              <a:rPr b="0"/>
              <a:t> Изучение пропорциональной изменчивости двух переменных, например, рост и вес. </a:t>
            </a:r>
          </a:p>
        </p:txBody>
      </p:sp>
      <p:sp>
        <p:nvSpPr>
          <p:cNvPr id="142" name="Текст 6"/>
          <p:cNvSpPr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b="1" cap="all">
                <a:solidFill>
                  <a:srgbClr val="000000"/>
                </a:solidFill>
              </a:defRPr>
            </a:pPr>
            <a:r>
              <a:t>Коэффициент корреляции Спирмена (</a:t>
            </a:r>
            <a:r>
              <a:t>ρ)</a:t>
            </a:r>
          </a:p>
        </p:txBody>
      </p:sp>
      <p:sp>
        <p:nvSpPr>
          <p:cNvPr id="143" name="Объект 7"/>
          <p:cNvSpPr txBox="1"/>
          <p:nvPr/>
        </p:nvSpPr>
        <p:spPr>
          <a:xfrm>
            <a:off x="6217919" y="2628054"/>
            <a:ext cx="4937762" cy="3286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Преимущества:</a:t>
            </a:r>
            <a:r>
              <a:rPr b="0"/>
              <a:t> Более универсален и менее строг, чем Пирсон; устойчив к выбросам.</a:t>
            </a:r>
          </a:p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Недостатки:</a:t>
            </a:r>
            <a:r>
              <a:rPr b="0"/>
              <a:t> Менее точный, если данные соответствуют всем условиям для Пирсона, но все же часто используется из-за своей универсальности.</a:t>
            </a:r>
          </a:p>
          <a:p>
            <a:pPr marL="91439" indent="-91439" algn="just" defTabSz="9144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Calibri"/>
              <a:buChar char=" "/>
              <a:defRPr b="1" sz="2000">
                <a:solidFill>
                  <a:srgbClr val="404040"/>
                </a:solidFill>
              </a:defRPr>
            </a:pPr>
            <a:r>
              <a:t>Применение:</a:t>
            </a:r>
            <a:r>
              <a:rPr b="0"/>
              <a:t> Оценка связи между двумя рейтингами, например, оценка двух разных экспертов для одной и той же группы людей.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Направление корреляции (знак)</a:t>
            </a:r>
          </a:p>
        </p:txBody>
      </p:sp>
      <p:graphicFrame>
        <p:nvGraphicFramePr>
          <p:cNvPr id="146" name="Объект 3"/>
          <p:cNvGraphicFramePr/>
          <p:nvPr/>
        </p:nvGraphicFramePr>
        <p:xfrm>
          <a:off x="721041" y="1947545"/>
          <a:ext cx="10708959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795981"/>
                <a:gridCol w="2087706"/>
                <a:gridCol w="3411511"/>
                <a:gridCol w="3413759"/>
              </a:tblGrid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Знак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Тип связи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Интерпретация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Пример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«+»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Прямая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При увеличении одного признака увеличивается другой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Больше врачей – больше пациентов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«–»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Обратная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При увеличении одного признака другой уменьшается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Выше нагрузка – выше удовлетворенность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Отсутствует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Изменения признаков не связаны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Число коек не связано с качеством менеджмента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